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439" r:id="rId3"/>
    <p:sldId id="440" r:id="rId4"/>
    <p:sldId id="444" r:id="rId5"/>
    <p:sldId id="455" r:id="rId6"/>
    <p:sldId id="451" r:id="rId7"/>
    <p:sldId id="454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642"/>
    <a:srgbClr val="CC6600"/>
    <a:srgbClr val="FD922A"/>
    <a:srgbClr val="0B5313"/>
    <a:srgbClr val="00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8" autoAdjust="0"/>
    <p:restoredTop sz="86768" autoAdjust="0"/>
  </p:normalViewPr>
  <p:slideViewPr>
    <p:cSldViewPr snapToGrid="0" snapToObjects="1">
      <p:cViewPr varScale="1">
        <p:scale>
          <a:sx n="114" d="100"/>
          <a:sy n="114" d="100"/>
        </p:scale>
        <p:origin x="4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349886-298C-3B47-9502-E13AC41BAC4C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A42AA1-0143-BE43-985D-90EA1A599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about Jon at </a:t>
            </a:r>
            <a:r>
              <a:rPr lang="en-US" dirty="0"/>
              <a:t>http://www.nature.org/science-in-action/our-scientists/jon-fisher.xml</a:t>
            </a:r>
          </a:p>
          <a:p>
            <a:r>
              <a:rPr lang="en-US" dirty="0"/>
              <a:t>More</a:t>
            </a:r>
            <a:r>
              <a:rPr lang="en-US" baseline="0" dirty="0"/>
              <a:t> about Danny at </a:t>
            </a:r>
            <a:r>
              <a:rPr lang="en-US" dirty="0"/>
              <a:t>http://karp.ucdavis.edu/people/daniel-karp/</a:t>
            </a:r>
          </a:p>
          <a:p>
            <a:r>
              <a:rPr lang="en-US" baseline="0"/>
              <a:t>Photos </a:t>
            </a:r>
            <a:r>
              <a:rPr lang="en-US" baseline="0" dirty="0"/>
              <a:t>all courtesy of Danny Karp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 coli outbreak –</a:t>
            </a:r>
            <a:r>
              <a:rPr lang="en-US" baseline="0" dirty="0"/>
              <a:t> 3 dead, 200 sick (diarrhea to kidney failure) across 25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Traced to CA central coast (presumably poop containing e coli in fields)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Greens companies blamed wildlife and decided to try to reduce contamination by getting them out of fields</a:t>
            </a:r>
            <a:endParaRPr lang="en-US" dirty="0"/>
          </a:p>
          <a:p>
            <a:endParaRPr lang="en-US" dirty="0"/>
          </a:p>
          <a:p>
            <a:r>
              <a:rPr lang="en-US" dirty="0"/>
              <a:t>Background</a:t>
            </a:r>
            <a:r>
              <a:rPr lang="en-US" baseline="0" dirty="0"/>
              <a:t> photo from Danny Karp, mouse photo from https://www.flickr.com/photos/westcountryboy75/9125950933/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Farmers were encouraged / required to clear habitat, use rodent </a:t>
            </a:r>
            <a:r>
              <a:rPr lang="en-US" baseline="0" dirty="0"/>
              <a:t>traps, and add fences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was (and is) widespread, 40% of growers clearing veg in one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USDA was considering codifying this into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Photos from Danny Karp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action was taken</a:t>
            </a:r>
            <a:r>
              <a:rPr lang="en-US" baseline="0" dirty="0"/>
              <a:t> without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Danny used data on LC &amp; E coli to see if it was working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Strong evidence that clearing habitat didn’t reduce e coli, and some evidence that it may even have increased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is likely that natural habitat was filtering out some of the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grazeable land (cows, potentially also feral pigs)</a:t>
            </a:r>
            <a:r>
              <a:rPr lang="en-US" baseline="0" dirty="0"/>
              <a:t> </a:t>
            </a:r>
            <a:r>
              <a:rPr lang="en-US" dirty="0"/>
              <a:t>ARE associated with increasing e coli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Again,</a:t>
            </a:r>
            <a:r>
              <a:rPr lang="en-US" baseline="0" dirty="0"/>
              <a:t> habitat appears to be reducing contamination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Background</a:t>
            </a:r>
            <a:r>
              <a:rPr lang="en-US" baseline="0" dirty="0"/>
              <a:t> photo from Flickr user CUESA under creative commons: https://www.flickr.com/photos/cuesa/4460206741/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things we can do to reduce risk,</a:t>
            </a:r>
            <a:r>
              <a:rPr lang="en-US" baseline="0" dirty="0"/>
              <a:t> here are just a few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2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Lettuce photo from Flickr use </a:t>
            </a:r>
            <a:r>
              <a:rPr lang="en-US" dirty="0" err="1"/>
              <a:t>opengridscheduler</a:t>
            </a:r>
            <a:r>
              <a:rPr lang="en-US" dirty="0"/>
              <a:t> under creative commons, https://www.flickr.com/photos/opengridscheduler/24680712325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42AA1-0143-BE43-985D-90EA1A599B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A5FA-1683-D241-BA2A-FE7DB727DCFD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4221-402B-8D44-AF0E-BA6F26F8E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1316"/>
            <a:ext cx="9144002" cy="68793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101609"/>
            <a:ext cx="2833635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 descr="Image result for danny kar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658854"/>
            <a:ext cx="2028825" cy="24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9462" y="3667244"/>
            <a:ext cx="1914536" cy="2434364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16324" y="6641031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Photo from Jon Fisher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6256" y="6101608"/>
            <a:ext cx="3694932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" y="-21316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315"/>
            <a:ext cx="9144000" cy="75639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"/>
                <a:cs typeface="Arial"/>
              </a:rPr>
              <a:t>Wildlife habitat: dangerous or protective for our food supply?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55771" y="6101608"/>
            <a:ext cx="3788228" cy="75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Presented by Jon Fisher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/>
                <a:ea typeface="+mj-ea"/>
                <a:cs typeface="Arial"/>
              </a:rPr>
              <a:t>Center for Sustainability Science (TNC)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8772" y="6101609"/>
            <a:ext cx="3314344" cy="76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Research by Daniel S. Karp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/>
                <a:ea typeface="+mj-ea"/>
                <a:cs typeface="Arial"/>
              </a:rPr>
              <a:t>University of California - Davis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"/>
            <a:ext cx="9157367" cy="68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3898894" y="735733"/>
            <a:ext cx="5257812" cy="6136519"/>
            <a:chOff x="3898894" y="713488"/>
            <a:chExt cx="5257812" cy="61365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612" t="-3130" b="-3304"/>
            <a:stretch>
              <a:fillRect/>
            </a:stretch>
          </p:blipFill>
          <p:spPr>
            <a:xfrm>
              <a:off x="3898894" y="713488"/>
              <a:ext cx="5257812" cy="613651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</p:pic>
        <p:sp>
          <p:nvSpPr>
            <p:cNvPr id="21" name="Oval 20"/>
            <p:cNvSpPr/>
            <p:nvPr/>
          </p:nvSpPr>
          <p:spPr>
            <a:xfrm rot="19800000">
              <a:off x="5395034" y="3660249"/>
              <a:ext cx="587647" cy="12059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59536" y="4699012"/>
              <a:ext cx="21467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Arial"/>
                  <a:cs typeface="Arial"/>
                </a:rPr>
                <a:t>California’s</a:t>
              </a:r>
            </a:p>
            <a:p>
              <a:r>
                <a:rPr lang="en-US" sz="2500" dirty="0">
                  <a:latin typeface="Arial"/>
                  <a:cs typeface="Arial"/>
                </a:rPr>
                <a:t>Central Coast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90" y="75273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2006 – Major E. coli outbreak from spinach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76814" y="6629592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Daniel Karp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392"/>
            <a:ext cx="3900334" cy="610906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76814" y="6607246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</a:t>
            </a:r>
            <a:r>
              <a:rPr lang="en-US" sz="1100" dirty="0">
                <a:solidFill>
                  <a:schemeClr val="bg1"/>
                </a:solidFill>
              </a:rPr>
              <a:t>Flickr user westcountryboy75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28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6647"/>
            <a:ext cx="9156959" cy="27470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5066" y="6324193"/>
            <a:ext cx="8436897" cy="546765"/>
          </a:xfrm>
          <a:prstGeom prst="rect">
            <a:avLst/>
          </a:prstGeom>
          <a:solidFill>
            <a:schemeClr val="accent3">
              <a:lumMod val="40000"/>
              <a:lumOff val="60000"/>
              <a:alpha val="79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5" name="Picture 4" descr="IMG_830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960" cy="2943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31636" y="4116648"/>
            <a:ext cx="1" cy="157113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9017" y="3054624"/>
            <a:ext cx="1425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Rodent</a:t>
            </a:r>
          </a:p>
          <a:p>
            <a:pPr algn="ctr"/>
            <a:r>
              <a:rPr lang="en-US" sz="3000" dirty="0">
                <a:latin typeface="Arial"/>
                <a:cs typeface="Arial"/>
              </a:rPr>
              <a:t>traps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92467" y="3920689"/>
            <a:ext cx="0" cy="85088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885" y="3063306"/>
            <a:ext cx="1451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Wildlife</a:t>
            </a:r>
          </a:p>
          <a:p>
            <a:pPr algn="ctr"/>
            <a:r>
              <a:rPr lang="en-US" sz="3000" dirty="0">
                <a:latin typeface="Arial"/>
                <a:cs typeface="Arial"/>
              </a:rPr>
              <a:t>fences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185962" y="5056852"/>
            <a:ext cx="1881998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8165" y="3063306"/>
            <a:ext cx="2015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Vegetation</a:t>
            </a:r>
          </a:p>
          <a:p>
            <a:pPr algn="ctr"/>
            <a:r>
              <a:rPr lang="en-US" sz="3000" dirty="0">
                <a:latin typeface="Arial"/>
                <a:cs typeface="Arial"/>
              </a:rPr>
              <a:t>removal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017" y="6302422"/>
            <a:ext cx="8695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err="1">
                <a:latin typeface="Arial"/>
                <a:cs typeface="Arial"/>
              </a:rPr>
              <a:t>Baur</a:t>
            </a:r>
            <a:r>
              <a:rPr lang="en-US" sz="1500" dirty="0">
                <a:latin typeface="Arial"/>
                <a:cs typeface="Arial"/>
              </a:rPr>
              <a:t>, P., L. Driscoll, S. </a:t>
            </a:r>
            <a:r>
              <a:rPr lang="en-US" sz="1500" dirty="0" err="1">
                <a:latin typeface="Arial"/>
                <a:cs typeface="Arial"/>
              </a:rPr>
              <a:t>Gennet</a:t>
            </a:r>
            <a:r>
              <a:rPr lang="en-US" sz="1500" dirty="0">
                <a:latin typeface="Arial"/>
                <a:cs typeface="Arial"/>
              </a:rPr>
              <a:t>, &amp; D.S. Karp (2016) Inconsistent food safety pressures complicate environmental conservation for California produce growers. </a:t>
            </a:r>
            <a:r>
              <a:rPr lang="en-US" sz="1500" i="1" dirty="0">
                <a:latin typeface="Arial"/>
                <a:cs typeface="Arial"/>
              </a:rPr>
              <a:t>California Agriculture. </a:t>
            </a:r>
            <a:r>
              <a:rPr lang="en-US" sz="1500" b="1" dirty="0">
                <a:latin typeface="Arial"/>
                <a:cs typeface="Arial"/>
              </a:rPr>
              <a:t>70:</a:t>
            </a:r>
            <a:r>
              <a:rPr lang="en-US" sz="1500" dirty="0">
                <a:latin typeface="Arial"/>
                <a:cs typeface="Arial"/>
              </a:rPr>
              <a:t> 142-151.</a:t>
            </a:r>
            <a:r>
              <a:rPr lang="en-US" sz="1500" i="1" dirty="0">
                <a:latin typeface="Arial"/>
                <a:cs typeface="Arial"/>
              </a:rPr>
              <a:t> 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" y="1409701"/>
            <a:ext cx="9162143" cy="481651"/>
          </a:xfrm>
          <a:prstGeom prst="rect">
            <a:avLst/>
          </a:prstGeom>
          <a:solidFill>
            <a:schemeClr val="accent3">
              <a:lumMod val="40000"/>
              <a:lumOff val="60000"/>
              <a:alpha val="79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2520" y="1391215"/>
            <a:ext cx="922732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50" b="1" dirty="0">
                <a:latin typeface="Arial"/>
                <a:cs typeface="Arial"/>
              </a:rPr>
              <a:t>~40% produce growers in CA cleared vegetation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90" y="75273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Response: farmers reduce wildlife habitat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76814" y="6629592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from Daniel Karp</a:t>
            </a:r>
          </a:p>
        </p:txBody>
      </p:sp>
    </p:spTree>
    <p:extLst>
      <p:ext uri="{BB962C8B-B14F-4D97-AF65-F5344CB8AC3E}">
        <p14:creationId xmlns:p14="http://schemas.microsoft.com/office/powerpoint/2010/main" val="950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3" grpId="0"/>
      <p:bldP spid="1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176"/>
            <a:ext cx="4550247" cy="50165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/>
                <a:cs typeface="Arial"/>
              </a:rPr>
              <a:t>Land Cover Change</a:t>
            </a:r>
          </a:p>
          <a:p>
            <a:r>
              <a:rPr lang="en-US" sz="2600" dirty="0">
                <a:latin typeface="Arial"/>
                <a:cs typeface="Arial"/>
              </a:rPr>
              <a:t>Enterohemorrhagic </a:t>
            </a:r>
            <a:r>
              <a:rPr lang="en-US" sz="2600" i="1" dirty="0">
                <a:latin typeface="Arial"/>
                <a:cs typeface="Arial"/>
              </a:rPr>
              <a:t>E. coli </a:t>
            </a:r>
            <a:r>
              <a:rPr lang="en-US" sz="2600" dirty="0">
                <a:latin typeface="Arial"/>
                <a:cs typeface="Arial"/>
              </a:rPr>
              <a:t>in leafy greens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237,306 tests at 74 farms (2007-2013)</a:t>
            </a:r>
          </a:p>
          <a:p>
            <a:r>
              <a:rPr lang="en-US" sz="2600" dirty="0">
                <a:latin typeface="Arial"/>
                <a:cs typeface="Arial"/>
              </a:rPr>
              <a:t>Indicator </a:t>
            </a:r>
            <a:r>
              <a:rPr lang="en-US" sz="2600" i="1" dirty="0">
                <a:latin typeface="Arial"/>
                <a:cs typeface="Arial"/>
              </a:rPr>
              <a:t>E. coli </a:t>
            </a:r>
            <a:r>
              <a:rPr lang="en-US" sz="2600" dirty="0">
                <a:latin typeface="Arial"/>
                <a:cs typeface="Arial"/>
              </a:rPr>
              <a:t>in water (</a:t>
            </a:r>
            <a:r>
              <a:rPr lang="en-US" sz="2600" i="1" dirty="0">
                <a:latin typeface="Arial"/>
                <a:cs typeface="Arial"/>
              </a:rPr>
              <a:t>e.g.</a:t>
            </a:r>
            <a:r>
              <a:rPr lang="en-US" sz="2600" dirty="0">
                <a:latin typeface="Arial"/>
                <a:cs typeface="Arial"/>
              </a:rPr>
              <a:t>, wells &amp; waterways)</a:t>
            </a:r>
            <a:r>
              <a:rPr lang="en-US" sz="2600" i="1" dirty="0">
                <a:latin typeface="Arial"/>
                <a:cs typeface="Arial"/>
              </a:rPr>
              <a:t> </a:t>
            </a:r>
          </a:p>
          <a:p>
            <a:pPr lvl="1"/>
            <a:r>
              <a:rPr lang="en-US" sz="2200" dirty="0">
                <a:latin typeface="Arial"/>
                <a:cs typeface="Arial"/>
              </a:rPr>
              <a:t>6,887 tests at 484 farms (2007- 2010)</a:t>
            </a:r>
          </a:p>
          <a:p>
            <a:endParaRPr lang="en-US" sz="2600" i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0" y="75273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Does clearing habitat make us safer?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0" y="756392"/>
            <a:ext cx="4677817" cy="6000008"/>
            <a:chOff x="4568412" y="993687"/>
            <a:chExt cx="4244431" cy="5322445"/>
          </a:xfrm>
        </p:grpSpPr>
        <p:pic>
          <p:nvPicPr>
            <p:cNvPr id="13" name="Picture 12" descr="Fig. 3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386"/>
            <a:stretch>
              <a:fillRect/>
            </a:stretch>
          </p:blipFill>
          <p:spPr>
            <a:xfrm>
              <a:off x="5435600" y="994945"/>
              <a:ext cx="3377243" cy="5321187"/>
            </a:xfrm>
            <a:prstGeom prst="rect">
              <a:avLst/>
            </a:prstGeom>
          </p:spPr>
        </p:pic>
        <p:pic>
          <p:nvPicPr>
            <p:cNvPr id="14" name="Picture 13" descr="Fig. 3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0931"/>
            <a:stretch>
              <a:fillRect/>
            </a:stretch>
          </p:blipFill>
          <p:spPr>
            <a:xfrm>
              <a:off x="4568412" y="993687"/>
              <a:ext cx="968788" cy="532118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739897" y="1041148"/>
            <a:ext cx="443620" cy="525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9897" y="6446067"/>
            <a:ext cx="3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Habitat </a:t>
            </a:r>
            <a:r>
              <a:rPr lang="en-US" dirty="0">
                <a:sym typeface="Wingdings" panose="05000000000000000000" pitchFamily="2" charset="2"/>
              </a:rPr>
              <a:t> More Habitat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812483" y="3062487"/>
            <a:ext cx="1928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 </a:t>
            </a:r>
            <a:r>
              <a:rPr lang="en-US" sz="2400" i="1" dirty="0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32615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"/>
            <a:ext cx="9157367" cy="68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90" y="75273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What else could it be?</a:t>
            </a:r>
          </a:p>
        </p:txBody>
      </p:sp>
      <p:pic>
        <p:nvPicPr>
          <p:cNvPr id="9" name="Picture 8" descr="Fig 2.tif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342" y="3113635"/>
            <a:ext cx="4187025" cy="37586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65014" y="4291343"/>
            <a:ext cx="2245259" cy="543207"/>
          </a:xfrm>
          <a:prstGeom prst="ellipse">
            <a:avLst/>
          </a:prstGeom>
          <a:noFill/>
          <a:ln w="76200">
            <a:solidFill>
              <a:srgbClr val="8666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76814" y="6629592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Daniel Karp</a:t>
            </a:r>
          </a:p>
        </p:txBody>
      </p:sp>
      <p:sp>
        <p:nvSpPr>
          <p:cNvPr id="11" name="Oval 10"/>
          <p:cNvSpPr/>
          <p:nvPr/>
        </p:nvSpPr>
        <p:spPr>
          <a:xfrm>
            <a:off x="2629810" y="1124189"/>
            <a:ext cx="2245259" cy="54320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75069" y="1551963"/>
            <a:ext cx="3648146" cy="211402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4549158" y="3918886"/>
            <a:ext cx="19289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Effect of Land Use on E. Coli</a:t>
            </a:r>
          </a:p>
          <a:p>
            <a:r>
              <a:rPr lang="en-US" dirty="0"/>
              <a:t>In Leafy Greens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10273" y="3665989"/>
            <a:ext cx="3313568" cy="724943"/>
          </a:xfrm>
          <a:prstGeom prst="straightConnector1">
            <a:avLst/>
          </a:prstGeom>
          <a:ln w="76200">
            <a:solidFill>
              <a:srgbClr val="8666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4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. 4_Nonumbers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38133"/>
            <a:ext cx="9174843" cy="6148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5944" y="4664913"/>
            <a:ext cx="2360989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508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Buffering with appropriate crops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3687" y="4749578"/>
            <a:ext cx="2362199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508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Maintaining vegetation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519" y="3046461"/>
            <a:ext cx="1777998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508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Fencing streams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50801" y="6647451"/>
            <a:ext cx="2146301" cy="24622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© </a:t>
            </a:r>
            <a:r>
              <a:rPr lang="en-US" sz="1000" dirty="0" err="1">
                <a:latin typeface="Arial"/>
                <a:cs typeface="Arial"/>
              </a:rPr>
              <a:t>Mattias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Lanas</a:t>
            </a:r>
            <a:r>
              <a:rPr lang="en-US" sz="1000" dirty="0">
                <a:latin typeface="Arial"/>
                <a:cs typeface="Arial"/>
              </a:rPr>
              <a:t> and Joseph Burg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36" y="-14028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90" y="57015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So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32178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56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90" y="75273"/>
            <a:ext cx="941991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/>
                <a:cs typeface="Arial"/>
              </a:rPr>
              <a:t>Call to action: visit http://salad.sciencejon.com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245516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References</a:t>
            </a:r>
            <a:r>
              <a:rPr lang="en-US" dirty="0"/>
              <a:t>:</a:t>
            </a:r>
          </a:p>
          <a:p>
            <a:r>
              <a:rPr lang="en-US" sz="1600" dirty="0"/>
              <a:t>Karp DS, Gennet S, </a:t>
            </a:r>
            <a:r>
              <a:rPr lang="en-US" sz="1600" dirty="0" err="1"/>
              <a:t>Kilonzo</a:t>
            </a:r>
            <a:r>
              <a:rPr lang="en-US" sz="1600" dirty="0"/>
              <a:t> C, </a:t>
            </a:r>
            <a:r>
              <a:rPr lang="en-US" sz="1600" dirty="0" err="1"/>
              <a:t>Partyka</a:t>
            </a:r>
            <a:r>
              <a:rPr lang="en-US" sz="1600" dirty="0"/>
              <a:t> M, Chaumont N, </a:t>
            </a:r>
            <a:r>
              <a:rPr lang="en-US" sz="1600" dirty="0" err="1"/>
              <a:t>Atwill</a:t>
            </a:r>
            <a:r>
              <a:rPr lang="en-US" sz="1600" dirty="0"/>
              <a:t> ER, et al. Comanaging fresh produce for nature conservation and food safety. Proc Natl </a:t>
            </a:r>
            <a:r>
              <a:rPr lang="en-US" sz="1600" dirty="0" err="1"/>
              <a:t>Acad</a:t>
            </a:r>
            <a:r>
              <a:rPr lang="en-US" sz="1600" dirty="0"/>
              <a:t> Sci. 2015; doi:10.1073/pnas.1508435112</a:t>
            </a:r>
          </a:p>
          <a:p>
            <a:endParaRPr lang="en-US" sz="1600" dirty="0"/>
          </a:p>
          <a:p>
            <a:r>
              <a:rPr lang="en-US" sz="1600" dirty="0"/>
              <a:t>Karp DS, Moses R, Gennet S, Jones MS, Joseph S, </a:t>
            </a:r>
            <a:r>
              <a:rPr lang="en-US" sz="1600" dirty="0" err="1"/>
              <a:t>M’Gonigle</a:t>
            </a:r>
            <a:r>
              <a:rPr lang="en-US" sz="1600" dirty="0"/>
              <a:t> LK, et al. Agricultural practices for food safety threaten pest control services for fresh produce. Manning P, editor. J </a:t>
            </a:r>
            <a:r>
              <a:rPr lang="en-US" sz="1600" dirty="0" err="1"/>
              <a:t>Appl</a:t>
            </a:r>
            <a:r>
              <a:rPr lang="en-US" sz="1600" dirty="0"/>
              <a:t> Ecol. 2016;53: 1402–1412. </a:t>
            </a:r>
          </a:p>
          <a:p>
            <a:r>
              <a:rPr lang="en-US" sz="1600" dirty="0"/>
              <a:t>doi:10.1111/1365-2664.12707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773"/>
            <a:ext cx="5251010" cy="3476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096" y="756392"/>
            <a:ext cx="2671904" cy="3562539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5350598" y="2019722"/>
            <a:ext cx="1050202" cy="11049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47108" y="3996287"/>
            <a:ext cx="28738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</a:t>
            </a:r>
            <a:r>
              <a:rPr lang="en-US" sz="1100" dirty="0">
                <a:solidFill>
                  <a:schemeClr val="bg1"/>
                </a:solidFill>
              </a:rPr>
              <a:t>Flickr user </a:t>
            </a:r>
            <a:r>
              <a:rPr lang="en-US" sz="1100" dirty="0" err="1">
                <a:solidFill>
                  <a:schemeClr val="bg1"/>
                </a:solidFill>
              </a:rPr>
              <a:t>opengridscheduler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39601" y="4050642"/>
            <a:ext cx="27044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from </a:t>
            </a:r>
            <a:r>
              <a:rPr lang="en-US" sz="1100" dirty="0">
                <a:solidFill>
                  <a:schemeClr val="bg1"/>
                </a:solidFill>
              </a:rPr>
              <a:t>Jon Fisher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8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11189</TotalTime>
  <Words>582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Wildlife habitat: dangerous or protective for our food supply?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Karp</dc:creator>
  <cp:lastModifiedBy>Jon Fisher</cp:lastModifiedBy>
  <cp:revision>271</cp:revision>
  <cp:lastPrinted>2017-04-17T14:39:23Z</cp:lastPrinted>
  <dcterms:created xsi:type="dcterms:W3CDTF">2015-02-18T16:30:06Z</dcterms:created>
  <dcterms:modified xsi:type="dcterms:W3CDTF">2017-05-01T15:13:29Z</dcterms:modified>
</cp:coreProperties>
</file>